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Tahoma"/>
      <p:regular r:id="rId37"/>
      <p:bold r:id="rId38"/>
    </p:embeddedFont>
    <p:embeddedFont>
      <p:font typeface="Comfortaa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37" Type="http://schemas.openxmlformats.org/officeDocument/2006/relationships/font" Target="fonts/Tahoma-regular.fntdata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39" Type="http://schemas.openxmlformats.org/officeDocument/2006/relationships/font" Target="fonts/Comfortaa-regular.fntdata"/><Relationship Id="rId16" Type="http://schemas.openxmlformats.org/officeDocument/2006/relationships/slide" Target="slides/slide11.xml"/><Relationship Id="rId38" Type="http://schemas.openxmlformats.org/officeDocument/2006/relationships/font" Target="fonts/Tahom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0d7384b0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c0d7384b0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c94e9bcf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cc94e9bcf8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e42dc7d2a_6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e42dc7d2a_6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e42dc7d2a_6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e42dc7d2a_6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ec08419c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cec08419c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ec08419c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cec08419c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c94e9bc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cc94e9bcf8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c94e9bcf8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cc94e9bcf8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c94e9bcf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c94e9bcf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c94e9bcf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cc94e9bcf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fd206dc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bfd206dc5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ec08419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ec08419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b740a74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bb740a74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ec08419c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cec08419c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1b252510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1b252510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fd206dc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bfd206dc58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e42dc7d2a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ce42dc7d2a_6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7b9c2e4b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7b9c2e4b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1b252510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1b252510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7b9c2e4bb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7b9c2e4bb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1b252510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1b252510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0d7384b0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0d7384b0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4" name="Google Shape;13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5" name="Google Shape;13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ctrTitle"/>
          </p:nvPr>
        </p:nvSpPr>
        <p:spPr>
          <a:xfrm>
            <a:off x="3537150" y="82512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</a:rPr>
              <a:t>PAGE D’INSCRIPTION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41" name="Google Shape;141;p14"/>
          <p:cNvSpPr txBox="1"/>
          <p:nvPr>
            <p:ph idx="1" type="subTitle"/>
          </p:nvPr>
        </p:nvSpPr>
        <p:spPr>
          <a:xfrm>
            <a:off x="4749150" y="2794950"/>
            <a:ext cx="2822100" cy="4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chemeClr val="lt2"/>
                </a:solidFill>
              </a:rPr>
              <a:t>Réalisé par:</a:t>
            </a:r>
            <a:r>
              <a:rPr lang="en-GB" sz="1600">
                <a:solidFill>
                  <a:schemeClr val="lt2"/>
                </a:solidFill>
              </a:rPr>
              <a:t> AKHRIF Jaafar</a:t>
            </a:r>
            <a:endParaRPr sz="1600">
              <a:solidFill>
                <a:schemeClr val="lt2"/>
              </a:solidFill>
            </a:endParaRPr>
          </a:p>
        </p:txBody>
      </p:sp>
      <p:sp>
        <p:nvSpPr>
          <p:cNvPr id="142" name="Google Shape;142;p14"/>
          <p:cNvSpPr txBox="1"/>
          <p:nvPr/>
        </p:nvSpPr>
        <p:spPr>
          <a:xfrm>
            <a:off x="4398750" y="2348550"/>
            <a:ext cx="340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Encadré par</a:t>
            </a:r>
            <a:r>
              <a:rPr lang="en-GB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ES-SARRAJ FOUAD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4026" y="53475"/>
            <a:ext cx="825124" cy="82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5825" y="3948525"/>
            <a:ext cx="3232350" cy="915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type="title"/>
          </p:nvPr>
        </p:nvSpPr>
        <p:spPr>
          <a:xfrm>
            <a:off x="0" y="0"/>
            <a:ext cx="21828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11">
                <a:solidFill>
                  <a:srgbClr val="0B5394"/>
                </a:solidFill>
              </a:rPr>
              <a:t>Réalisation</a:t>
            </a:r>
            <a:endParaRPr b="1" sz="2811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 b="3058" l="14306" r="8568" t="16244"/>
          <a:stretch/>
        </p:blipFill>
        <p:spPr>
          <a:xfrm>
            <a:off x="1101800" y="512850"/>
            <a:ext cx="8042198" cy="463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/>
        </p:nvSpPr>
        <p:spPr>
          <a:xfrm>
            <a:off x="0" y="1540500"/>
            <a:ext cx="91440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VERSION 2</a:t>
            </a:r>
            <a:endParaRPr b="1" sz="12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>
            <a:off x="398025" y="2210400"/>
            <a:ext cx="3903600" cy="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Analyse Technique</a:t>
            </a:r>
            <a:endParaRPr b="1" sz="3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6" name="Google Shape;226;p2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"/>
          <p:cNvSpPr txBox="1"/>
          <p:nvPr>
            <p:ph idx="2" type="body"/>
          </p:nvPr>
        </p:nvSpPr>
        <p:spPr>
          <a:xfrm>
            <a:off x="5019600" y="674575"/>
            <a:ext cx="3782400" cy="39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➔"/>
            </a:pPr>
            <a:r>
              <a:rPr lang="en-GB" sz="2100">
                <a:solidFill>
                  <a:srgbClr val="FFFFFF"/>
                </a:solidFill>
              </a:rPr>
              <a:t>     Response         =      HTTP  </a:t>
            </a:r>
            <a:endParaRPr/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➔"/>
            </a:pPr>
            <a:r>
              <a:rPr lang="en-GB" sz="2100">
                <a:solidFill>
                  <a:srgbClr val="FFFFFF"/>
                </a:solidFill>
              </a:rPr>
              <a:t>           PHP              = SESSION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➔"/>
            </a:pPr>
            <a:r>
              <a:rPr lang="en-GB" sz="2100">
                <a:solidFill>
                  <a:srgbClr val="FFFFFF"/>
                </a:solidFill>
              </a:rPr>
              <a:t>                     Bootstrap      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➔"/>
            </a:pPr>
            <a:r>
              <a:rPr lang="en-GB" sz="2100">
                <a:solidFill>
                  <a:srgbClr val="FFFFFF"/>
                </a:solidFill>
              </a:rPr>
              <a:t>               Gestion Projet   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➔"/>
            </a:pPr>
            <a:r>
              <a:t/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1500225" y="2816675"/>
            <a:ext cx="169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Compétences</a:t>
            </a:r>
            <a:endParaRPr sz="180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-76200" y="1552200"/>
            <a:ext cx="7592700" cy="21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900">
                <a:solidFill>
                  <a:schemeClr val="accent1"/>
                </a:solidFill>
              </a:rPr>
              <a:t>REALISATION</a:t>
            </a:r>
            <a:endParaRPr b="1" sz="7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50" y="573713"/>
            <a:ext cx="8818901" cy="399606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7"/>
          <p:cNvSpPr txBox="1"/>
          <p:nvPr/>
        </p:nvSpPr>
        <p:spPr>
          <a:xfrm>
            <a:off x="3324450" y="-88975"/>
            <a:ext cx="249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Réalisation</a:t>
            </a:r>
            <a:endParaRPr b="1" sz="36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86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>
            <p:ph type="title"/>
          </p:nvPr>
        </p:nvSpPr>
        <p:spPr>
          <a:xfrm>
            <a:off x="333075" y="282050"/>
            <a:ext cx="21129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0B5394"/>
                </a:solidFill>
              </a:rPr>
              <a:t>Réalisation</a:t>
            </a:r>
            <a:endParaRPr b="1" sz="27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pen Chromebook laptop computer" id="246" name="Google Shape;24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8300" y="880550"/>
            <a:ext cx="6953171" cy="412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 rotWithShape="1">
          <a:blip r:embed="rId5">
            <a:alphaModFix/>
          </a:blip>
          <a:srcRect b="0" l="0" r="8917" t="0"/>
          <a:stretch/>
        </p:blipFill>
        <p:spPr>
          <a:xfrm>
            <a:off x="2670950" y="1194375"/>
            <a:ext cx="5182051" cy="29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/>
        </p:nvSpPr>
        <p:spPr>
          <a:xfrm>
            <a:off x="0" y="1540500"/>
            <a:ext cx="91440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VERSION 3</a:t>
            </a:r>
            <a:endParaRPr b="1" sz="12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type="title"/>
          </p:nvPr>
        </p:nvSpPr>
        <p:spPr>
          <a:xfrm>
            <a:off x="398025" y="2210400"/>
            <a:ext cx="3903600" cy="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Analyse Technique</a:t>
            </a:r>
            <a:endParaRPr b="1" sz="3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8" name="Google Shape;258;p3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0"/>
          <p:cNvSpPr txBox="1"/>
          <p:nvPr>
            <p:ph idx="2" type="body"/>
          </p:nvPr>
        </p:nvSpPr>
        <p:spPr>
          <a:xfrm>
            <a:off x="5019600" y="674575"/>
            <a:ext cx="3782400" cy="39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➔"/>
            </a:pPr>
            <a:r>
              <a:rPr lang="en-GB" sz="2100">
                <a:solidFill>
                  <a:srgbClr val="FFFFFF"/>
                </a:solidFill>
              </a:rPr>
              <a:t>     Response      =      HTTP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➔"/>
            </a:pPr>
            <a:r>
              <a:rPr lang="en-GB" sz="2100">
                <a:solidFill>
                  <a:srgbClr val="FFFFFF"/>
                </a:solidFill>
              </a:rPr>
              <a:t>                       AJAX       </a:t>
            </a:r>
            <a:r>
              <a:rPr lang="en-GB" sz="2100">
                <a:solidFill>
                  <a:srgbClr val="FFFFFF"/>
                </a:solidFill>
              </a:rPr>
              <a:t> 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➔"/>
            </a:pPr>
            <a:r>
              <a:rPr lang="en-GB" sz="2100">
                <a:solidFill>
                  <a:srgbClr val="FFFFFF"/>
                </a:solidFill>
              </a:rPr>
              <a:t>                     JQuery         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➔"/>
            </a:pPr>
            <a:r>
              <a:rPr lang="en-GB" sz="2100">
                <a:solidFill>
                  <a:srgbClr val="FFFFFF"/>
                </a:solidFill>
              </a:rPr>
              <a:t>                       JSON          </a:t>
            </a:r>
            <a:endParaRPr/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➔"/>
            </a:pPr>
            <a:r>
              <a:rPr lang="en-GB" sz="2100">
                <a:solidFill>
                  <a:srgbClr val="FFFFFF"/>
                </a:solidFill>
              </a:rPr>
              <a:t>                         PHP           </a:t>
            </a:r>
            <a:r>
              <a:rPr lang="en-GB" sz="2100">
                <a:solidFill>
                  <a:srgbClr val="FFFFFF"/>
                </a:solidFill>
              </a:rPr>
              <a:t> 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➔"/>
            </a:pPr>
            <a:r>
              <a:rPr lang="en-GB" sz="2100">
                <a:solidFill>
                  <a:srgbClr val="FFFFFF"/>
                </a:solidFill>
              </a:rPr>
              <a:t>                   Bootstrap      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➔"/>
            </a:pPr>
            <a:r>
              <a:rPr lang="en-GB" sz="2100">
                <a:solidFill>
                  <a:srgbClr val="FFFFFF"/>
                </a:solidFill>
              </a:rPr>
              <a:t>               Gestion Projet   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1553775" y="2816675"/>
            <a:ext cx="159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Compétences </a:t>
            </a:r>
            <a:endParaRPr sz="180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type="title"/>
          </p:nvPr>
        </p:nvSpPr>
        <p:spPr>
          <a:xfrm>
            <a:off x="-76200" y="1552200"/>
            <a:ext cx="7592700" cy="21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900">
                <a:solidFill>
                  <a:schemeClr val="accent1"/>
                </a:solidFill>
              </a:rPr>
              <a:t>REALISATION</a:t>
            </a:r>
            <a:endParaRPr b="1" sz="7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86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2"/>
          <p:cNvSpPr txBox="1"/>
          <p:nvPr>
            <p:ph type="title"/>
          </p:nvPr>
        </p:nvSpPr>
        <p:spPr>
          <a:xfrm>
            <a:off x="333075" y="282050"/>
            <a:ext cx="21129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0B5394"/>
                </a:solidFill>
              </a:rPr>
              <a:t>Conception</a:t>
            </a:r>
            <a:endParaRPr b="1" sz="27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pen Chromebook laptop computer" id="272" name="Google Shape;27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8300" y="880550"/>
            <a:ext cx="6953171" cy="412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1525" y="1219750"/>
            <a:ext cx="5143501" cy="294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/>
        </p:nvSpPr>
        <p:spPr>
          <a:xfrm>
            <a:off x="201600" y="1540500"/>
            <a:ext cx="87408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VERSION 1</a:t>
            </a:r>
            <a:endParaRPr b="1" sz="12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86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3"/>
          <p:cNvSpPr txBox="1"/>
          <p:nvPr>
            <p:ph type="title"/>
          </p:nvPr>
        </p:nvSpPr>
        <p:spPr>
          <a:xfrm>
            <a:off x="333075" y="282050"/>
            <a:ext cx="21129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0B5394"/>
                </a:solidFill>
              </a:rPr>
              <a:t>Réalisation</a:t>
            </a:r>
            <a:endParaRPr b="1" sz="27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pen Chromebook laptop computer" id="280" name="Google Shape;2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8300" y="880550"/>
            <a:ext cx="6953171" cy="412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3"/>
          <p:cNvPicPr preferRelativeResize="0"/>
          <p:nvPr/>
        </p:nvPicPr>
        <p:blipFill rotWithShape="1">
          <a:blip r:embed="rId5">
            <a:alphaModFix/>
          </a:blip>
          <a:srcRect b="0" l="12173" r="12166" t="0"/>
          <a:stretch/>
        </p:blipFill>
        <p:spPr>
          <a:xfrm>
            <a:off x="2724825" y="1095025"/>
            <a:ext cx="5189102" cy="310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50" y="270113"/>
            <a:ext cx="8960299" cy="460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title"/>
          </p:nvPr>
        </p:nvSpPr>
        <p:spPr>
          <a:xfrm>
            <a:off x="479150" y="1726650"/>
            <a:ext cx="5859600" cy="16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chemeClr val="lt2"/>
                </a:solidFill>
              </a:rPr>
              <a:t>CONCLUSION</a:t>
            </a:r>
            <a:endParaRPr b="1" sz="6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25" y="186462"/>
            <a:ext cx="6435375" cy="47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973125" y="295313"/>
            <a:ext cx="52791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Calibri"/>
              <a:buNone/>
            </a:pPr>
            <a:r>
              <a:rPr lang="en-GB"/>
              <a:t>Analyse – Diagramme de cas d’utilisation</a:t>
            </a:r>
            <a:endParaRPr/>
          </a:p>
        </p:txBody>
      </p:sp>
      <p:sp>
        <p:nvSpPr>
          <p:cNvPr id="155" name="Google Shape;155;p16"/>
          <p:cNvSpPr txBox="1"/>
          <p:nvPr>
            <p:ph type="title"/>
          </p:nvPr>
        </p:nvSpPr>
        <p:spPr>
          <a:xfrm>
            <a:off x="1070875" y="393775"/>
            <a:ext cx="49896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0B5394"/>
                </a:solidFill>
              </a:rPr>
              <a:t>Besoin!</a:t>
            </a:r>
            <a:endParaRPr b="1" sz="2700">
              <a:solidFill>
                <a:srgbClr val="0B5394"/>
              </a:solidFill>
            </a:endParaRPr>
          </a:p>
        </p:txBody>
      </p:sp>
      <p:pic>
        <p:nvPicPr>
          <p:cNvPr id="156" name="Google Shape;15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5076" y="1607350"/>
            <a:ext cx="645439" cy="21884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/>
          <p:nvPr/>
        </p:nvSpPr>
        <p:spPr>
          <a:xfrm>
            <a:off x="6411200" y="2081843"/>
            <a:ext cx="2136900" cy="1239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Page d’inscription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Google Shape;158;p16"/>
          <p:cNvCxnSpPr>
            <a:stCxn id="156" idx="3"/>
            <a:endCxn id="157" idx="1"/>
          </p:cNvCxnSpPr>
          <p:nvPr/>
        </p:nvCxnSpPr>
        <p:spPr>
          <a:xfrm>
            <a:off x="1950515" y="2701597"/>
            <a:ext cx="44607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9" name="Google Shape;159;p16"/>
          <p:cNvSpPr txBox="1"/>
          <p:nvPr/>
        </p:nvSpPr>
        <p:spPr>
          <a:xfrm>
            <a:off x="1974000" y="1846115"/>
            <a:ext cx="33804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latin typeface="Calibri"/>
                <a:ea typeface="Calibri"/>
                <a:cs typeface="Calibri"/>
                <a:sym typeface="Calibri"/>
              </a:rPr>
              <a:t>Imprimer la liste des participants</a:t>
            </a:r>
            <a:endParaRPr sz="1800"/>
          </a:p>
        </p:txBody>
      </p:sp>
      <p:sp>
        <p:nvSpPr>
          <p:cNvPr id="160" name="Google Shape;160;p16"/>
          <p:cNvSpPr txBox="1"/>
          <p:nvPr/>
        </p:nvSpPr>
        <p:spPr>
          <a:xfrm>
            <a:off x="1974000" y="3010803"/>
            <a:ext cx="40932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Imprimer les attestations des participants</a:t>
            </a:r>
            <a:endParaRPr sz="1800"/>
          </a:p>
        </p:txBody>
      </p:sp>
      <p:sp>
        <p:nvSpPr>
          <p:cNvPr id="161" name="Google Shape;161;p16"/>
          <p:cNvSpPr txBox="1"/>
          <p:nvPr/>
        </p:nvSpPr>
        <p:spPr>
          <a:xfrm>
            <a:off x="829625" y="4182619"/>
            <a:ext cx="16635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Administrateur</a:t>
            </a:r>
            <a:endParaRPr b="1"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type="title"/>
          </p:nvPr>
        </p:nvSpPr>
        <p:spPr>
          <a:xfrm>
            <a:off x="973125" y="295313"/>
            <a:ext cx="52791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Calibri"/>
              <a:buNone/>
            </a:pPr>
            <a:r>
              <a:rPr lang="en-GB"/>
              <a:t>Analyse – Diagramme de cas d’utilisation</a:t>
            </a:r>
            <a:endParaRPr/>
          </a:p>
        </p:txBody>
      </p:sp>
      <p:pic>
        <p:nvPicPr>
          <p:cNvPr id="167" name="Google Shape;16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1761" y="3199350"/>
            <a:ext cx="639045" cy="145959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/>
          <p:cNvSpPr txBox="1"/>
          <p:nvPr/>
        </p:nvSpPr>
        <p:spPr>
          <a:xfrm>
            <a:off x="1408850" y="4648925"/>
            <a:ext cx="16227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Administrateur</a:t>
            </a:r>
            <a:endParaRPr b="1" sz="1800"/>
          </a:p>
        </p:txBody>
      </p:sp>
      <p:sp>
        <p:nvSpPr>
          <p:cNvPr id="169" name="Google Shape;169;p17"/>
          <p:cNvSpPr/>
          <p:nvPr/>
        </p:nvSpPr>
        <p:spPr>
          <a:xfrm>
            <a:off x="3591725" y="3338975"/>
            <a:ext cx="4535400" cy="6939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Imprimer la liste des participants</a:t>
            </a:r>
            <a:endParaRPr sz="1800"/>
          </a:p>
        </p:txBody>
      </p:sp>
      <p:sp>
        <p:nvSpPr>
          <p:cNvPr id="170" name="Google Shape;170;p17"/>
          <p:cNvSpPr/>
          <p:nvPr/>
        </p:nvSpPr>
        <p:spPr>
          <a:xfrm>
            <a:off x="3591727" y="4424967"/>
            <a:ext cx="4588800" cy="6939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Imprimer les attestations des participants</a:t>
            </a:r>
            <a:endParaRPr sz="1800"/>
          </a:p>
        </p:txBody>
      </p:sp>
      <p:sp>
        <p:nvSpPr>
          <p:cNvPr id="171" name="Google Shape;171;p17"/>
          <p:cNvSpPr/>
          <p:nvPr/>
        </p:nvSpPr>
        <p:spPr>
          <a:xfrm>
            <a:off x="3880600" y="1455025"/>
            <a:ext cx="4246500" cy="6939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Inscription</a:t>
            </a:r>
            <a:endParaRPr sz="1800"/>
          </a:p>
        </p:txBody>
      </p:sp>
      <p:pic>
        <p:nvPicPr>
          <p:cNvPr id="172" name="Google Shape;17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7800" y="1016950"/>
            <a:ext cx="822810" cy="15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7"/>
          <p:cNvSpPr txBox="1"/>
          <p:nvPr/>
        </p:nvSpPr>
        <p:spPr>
          <a:xfrm>
            <a:off x="1701800" y="2754200"/>
            <a:ext cx="1209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Participant</a:t>
            </a:r>
            <a:endParaRPr b="1" sz="1800"/>
          </a:p>
        </p:txBody>
      </p:sp>
      <p:cxnSp>
        <p:nvCxnSpPr>
          <p:cNvPr id="174" name="Google Shape;174;p17"/>
          <p:cNvCxnSpPr>
            <a:stCxn id="172" idx="3"/>
            <a:endCxn id="171" idx="2"/>
          </p:cNvCxnSpPr>
          <p:nvPr/>
        </p:nvCxnSpPr>
        <p:spPr>
          <a:xfrm>
            <a:off x="2670610" y="1801450"/>
            <a:ext cx="1209900" cy="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stealth"/>
          </a:ln>
        </p:spPr>
      </p:cxnSp>
      <p:cxnSp>
        <p:nvCxnSpPr>
          <p:cNvPr id="175" name="Google Shape;175;p17"/>
          <p:cNvCxnSpPr>
            <a:stCxn id="167" idx="3"/>
            <a:endCxn id="169" idx="2"/>
          </p:cNvCxnSpPr>
          <p:nvPr/>
        </p:nvCxnSpPr>
        <p:spPr>
          <a:xfrm flipH="1" rot="10800000">
            <a:off x="2510806" y="3685849"/>
            <a:ext cx="1080900" cy="24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stealth"/>
          </a:ln>
        </p:spPr>
      </p:cxnSp>
      <p:cxnSp>
        <p:nvCxnSpPr>
          <p:cNvPr id="176" name="Google Shape;176;p17"/>
          <p:cNvCxnSpPr>
            <a:stCxn id="167" idx="3"/>
            <a:endCxn id="170" idx="2"/>
          </p:cNvCxnSpPr>
          <p:nvPr/>
        </p:nvCxnSpPr>
        <p:spPr>
          <a:xfrm>
            <a:off x="2510806" y="3929149"/>
            <a:ext cx="1080900" cy="8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stealth"/>
          </a:ln>
        </p:spPr>
      </p:cxnSp>
      <p:sp>
        <p:nvSpPr>
          <p:cNvPr id="177" name="Google Shape;177;p17"/>
          <p:cNvSpPr txBox="1"/>
          <p:nvPr>
            <p:ph type="title"/>
          </p:nvPr>
        </p:nvSpPr>
        <p:spPr>
          <a:xfrm>
            <a:off x="1070875" y="393775"/>
            <a:ext cx="49896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0B5394"/>
                </a:solidFill>
              </a:rPr>
              <a:t>Analyse Besoin</a:t>
            </a:r>
            <a:endParaRPr b="1" sz="27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>
            <p:ph type="title"/>
          </p:nvPr>
        </p:nvSpPr>
        <p:spPr>
          <a:xfrm>
            <a:off x="1052550" y="449650"/>
            <a:ext cx="36225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0B5394"/>
                </a:solidFill>
              </a:rPr>
              <a:t>Analyse Technique</a:t>
            </a:r>
            <a:endParaRPr b="1" sz="27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 txBox="1"/>
          <p:nvPr>
            <p:ph idx="4294967295" type="body"/>
          </p:nvPr>
        </p:nvSpPr>
        <p:spPr>
          <a:xfrm>
            <a:off x="1052550" y="1260050"/>
            <a:ext cx="7808700" cy="37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2"/>
                </a:solidFill>
              </a:rPr>
              <a:t>On a Besoin de: </a:t>
            </a:r>
            <a:r>
              <a:rPr lang="en-GB" sz="1800">
                <a:solidFill>
                  <a:schemeClr val="lt2"/>
                </a:solidFill>
              </a:rPr>
              <a:t> </a:t>
            </a:r>
            <a:endParaRPr sz="1900">
              <a:solidFill>
                <a:schemeClr val="lt2"/>
              </a:solidFill>
            </a:endParaRPr>
          </a:p>
          <a:p>
            <a:pPr indent="-349250" lvl="0" marL="1371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Char char="❏"/>
            </a:pPr>
            <a:r>
              <a:rPr lang="en-GB" sz="1900">
                <a:solidFill>
                  <a:srgbClr val="000000"/>
                </a:solidFill>
              </a:rPr>
              <a:t>Création d’un formulaire.               </a:t>
            </a:r>
            <a:r>
              <a:rPr lang="en-GB" sz="1900">
                <a:solidFill>
                  <a:srgbClr val="000000"/>
                </a:solidFill>
              </a:rPr>
              <a:t> </a:t>
            </a:r>
            <a:endParaRPr sz="1900">
              <a:solidFill>
                <a:srgbClr val="000000"/>
              </a:solidFill>
            </a:endParaRPr>
          </a:p>
          <a:p>
            <a:pPr indent="-349250" lvl="0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❏"/>
            </a:pPr>
            <a:r>
              <a:rPr lang="en-GB" sz="1900">
                <a:solidFill>
                  <a:srgbClr val="000000"/>
                </a:solidFill>
              </a:rPr>
              <a:t>Impression d’une partie de la page.    </a:t>
            </a:r>
            <a:endParaRPr sz="1900">
              <a:solidFill>
                <a:srgbClr val="000000"/>
              </a:solidFill>
            </a:endParaRPr>
          </a:p>
          <a:p>
            <a:pPr indent="-349250" lvl="0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❏"/>
            </a:pPr>
            <a:r>
              <a:rPr lang="en-GB" sz="1900">
                <a:solidFill>
                  <a:srgbClr val="000000"/>
                </a:solidFill>
              </a:rPr>
              <a:t>Impression une liste sur plusieurs pages.  </a:t>
            </a:r>
            <a:endParaRPr sz="1900">
              <a:solidFill>
                <a:srgbClr val="000000"/>
              </a:solidFill>
            </a:endParaRPr>
          </a:p>
          <a:p>
            <a:pPr indent="-349250" lvl="0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❏"/>
            </a:pPr>
            <a:r>
              <a:rPr lang="en-GB" sz="1900">
                <a:solidFill>
                  <a:srgbClr val="000000"/>
                </a:solidFill>
              </a:rPr>
              <a:t>Affichage de contenue du formulaire dans une liste.             </a:t>
            </a:r>
            <a:endParaRPr sz="1900">
              <a:solidFill>
                <a:srgbClr val="000000"/>
              </a:solidFill>
            </a:endParaRPr>
          </a:p>
          <a:p>
            <a:pPr indent="-349250" lvl="0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❏"/>
            </a:pPr>
            <a:r>
              <a:rPr lang="en-GB" sz="1900">
                <a:solidFill>
                  <a:srgbClr val="000000"/>
                </a:solidFill>
              </a:rPr>
              <a:t>Analyse de Besoin                                                 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2"/>
                </a:solidFill>
              </a:rPr>
              <a:t>Conception: </a:t>
            </a:r>
            <a:r>
              <a:rPr lang="en-GB" sz="1800">
                <a:solidFill>
                  <a:schemeClr val="lt2"/>
                </a:solidFill>
              </a:rPr>
              <a:t> </a:t>
            </a:r>
            <a:endParaRPr sz="1900">
              <a:solidFill>
                <a:schemeClr val="lt2"/>
              </a:solidFill>
            </a:endParaRPr>
          </a:p>
          <a:p>
            <a:pPr indent="-349250" lvl="0" marL="1371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Char char="❏"/>
            </a:pPr>
            <a:r>
              <a:rPr lang="en-GB" sz="1900">
                <a:solidFill>
                  <a:srgbClr val="000000"/>
                </a:solidFill>
              </a:rPr>
              <a:t>Maquettage 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>
            <p:ph type="title"/>
          </p:nvPr>
        </p:nvSpPr>
        <p:spPr>
          <a:xfrm>
            <a:off x="90250" y="1399800"/>
            <a:ext cx="6783600" cy="23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solidFill>
                  <a:schemeClr val="accent1"/>
                </a:solidFill>
              </a:rPr>
              <a:t>REALISATION</a:t>
            </a:r>
            <a:endParaRPr b="1" sz="7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86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>
            <p:ph type="title"/>
          </p:nvPr>
        </p:nvSpPr>
        <p:spPr>
          <a:xfrm>
            <a:off x="333075" y="282050"/>
            <a:ext cx="21129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0B5394"/>
                </a:solidFill>
              </a:rPr>
              <a:t>Conception</a:t>
            </a:r>
            <a:endParaRPr b="1" sz="27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pen Chromebook laptop computer" id="195" name="Google Shape;1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8300" y="880550"/>
            <a:ext cx="6953171" cy="412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1525" y="1219750"/>
            <a:ext cx="5143501" cy="294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type="title"/>
          </p:nvPr>
        </p:nvSpPr>
        <p:spPr>
          <a:xfrm>
            <a:off x="1003975" y="365800"/>
            <a:ext cx="21828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11">
                <a:solidFill>
                  <a:srgbClr val="0B5394"/>
                </a:solidFill>
              </a:rPr>
              <a:t>Réalisation</a:t>
            </a:r>
            <a:endParaRPr b="1" sz="2811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pen Chromebook laptop computer" id="202" name="Google Shape;2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300" y="880550"/>
            <a:ext cx="6953171" cy="412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8700" y="1205650"/>
            <a:ext cx="5172648" cy="29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type="title"/>
          </p:nvPr>
        </p:nvSpPr>
        <p:spPr>
          <a:xfrm>
            <a:off x="1003975" y="365800"/>
            <a:ext cx="21828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11">
                <a:solidFill>
                  <a:srgbClr val="0B5394"/>
                </a:solidFill>
              </a:rPr>
              <a:t>Réalisation</a:t>
            </a:r>
            <a:endParaRPr b="1" sz="2811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2"/>
          <p:cNvPicPr preferRelativeResize="0"/>
          <p:nvPr/>
        </p:nvPicPr>
        <p:blipFill rotWithShape="1">
          <a:blip r:embed="rId3">
            <a:alphaModFix/>
          </a:blip>
          <a:srcRect b="0" l="24256" r="20741" t="21383"/>
          <a:stretch/>
        </p:blipFill>
        <p:spPr>
          <a:xfrm>
            <a:off x="4436500" y="0"/>
            <a:ext cx="4183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